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10"/>
  </p:notesMasterIdLst>
  <p:handoutMasterIdLst>
    <p:handoutMasterId r:id="rId11"/>
  </p:handoutMasterIdLst>
  <p:sldIdLst>
    <p:sldId id="256" r:id="rId3"/>
    <p:sldId id="495" r:id="rId4"/>
    <p:sldId id="494" r:id="rId5"/>
    <p:sldId id="491" r:id="rId6"/>
    <p:sldId id="490" r:id="rId7"/>
    <p:sldId id="296" r:id="rId8"/>
    <p:sldId id="270" r:id="rId9"/>
  </p:sldIdLst>
  <p:sldSz cx="9144000" cy="5143500" type="screen16x9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Lato Light" panose="020F0502020204030203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F22262-292A-4640-A43F-C1A17679B2D7}" v="9" dt="2024-09-06T15:30:37.759"/>
  </p1510:revLst>
</p1510:revInfo>
</file>

<file path=ppt/tableStyles.xml><?xml version="1.0" encoding="utf-8"?>
<a:tblStyleLst xmlns:a="http://schemas.openxmlformats.org/drawingml/2006/main" def="{34C397F6-80CC-4D4F-B5E6-7F707FC112AF}">
  <a:tblStyle styleId="{34C397F6-80CC-4D4F-B5E6-7F707FC112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788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9C88B-158F-41A5-B14E-3D4E0E71B0F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56937-0117-42EA-AD62-90B0C754C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7e88e8c44_3_12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97e88e8c44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518f3d908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518f3d908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58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cc3b6c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cc3b6c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28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d8b209e8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d8b209e8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86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cc3b6c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cc3b6c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176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d8b209e8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d8b209e8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915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907e4b355_1_3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9907e4b355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2800"/>
              <a:buNone/>
              <a:defRPr sz="2800">
                <a:solidFill>
                  <a:srgbClr val="18181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Title">
  <p:cSld name="1_Cover 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1820206" y="1253002"/>
            <a:ext cx="5496713" cy="131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 sz="3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d Slide Title">
  <p:cSld name="3_End Slide 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1820206" y="1644889"/>
            <a:ext cx="5496713" cy="92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ato"/>
              <a:buNone/>
              <a:defRPr sz="2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ver Title w/ Background">
  <p:cSld name="2_Cover Title w/ Background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69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20206" y="1253002"/>
            <a:ext cx="5496713" cy="131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 sz="3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None/>
              <a:defRPr>
                <a:solidFill>
                  <a:srgbClr val="2C436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None/>
              <a:defRPr>
                <a:solidFill>
                  <a:srgbClr val="2C436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None/>
              <a:defRPr>
                <a:solidFill>
                  <a:srgbClr val="2C436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None/>
              <a:defRPr>
                <a:solidFill>
                  <a:srgbClr val="2C436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None/>
              <a:defRPr>
                <a:solidFill>
                  <a:srgbClr val="2C436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None/>
              <a:defRPr>
                <a:solidFill>
                  <a:srgbClr val="2C436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None/>
              <a:defRPr>
                <a:solidFill>
                  <a:srgbClr val="2C436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None/>
              <a:defRPr>
                <a:solidFill>
                  <a:srgbClr val="2C436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2800"/>
              <a:buNone/>
              <a:defRPr>
                <a:solidFill>
                  <a:srgbClr val="18181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2800"/>
              <a:buNone/>
              <a:defRPr>
                <a:solidFill>
                  <a:srgbClr val="18181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2800"/>
              <a:buNone/>
              <a:defRPr>
                <a:solidFill>
                  <a:srgbClr val="18181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2800"/>
              <a:buNone/>
              <a:defRPr>
                <a:solidFill>
                  <a:srgbClr val="18181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2800"/>
              <a:buNone/>
              <a:defRPr>
                <a:solidFill>
                  <a:srgbClr val="18181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2800"/>
              <a:buNone/>
              <a:defRPr>
                <a:solidFill>
                  <a:srgbClr val="18181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2800"/>
              <a:buNone/>
              <a:defRPr>
                <a:solidFill>
                  <a:srgbClr val="18181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2800"/>
              <a:buNone/>
              <a:defRPr>
                <a:solidFill>
                  <a:srgbClr val="18181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923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3270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1610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7800"/>
            <a:ext cx="4572000" cy="5035500"/>
          </a:xfrm>
          <a:prstGeom prst="rect">
            <a:avLst/>
          </a:prstGeom>
          <a:solidFill>
            <a:srgbClr val="F9F9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400"/>
              <a:buFont typeface="Lato"/>
              <a:buNone/>
              <a:defRPr sz="2400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●"/>
              <a:defRPr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Lato"/>
              <a:buChar char="○"/>
              <a:defRPr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Lato"/>
              <a:buChar char="■"/>
              <a:defRPr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Lato"/>
              <a:buChar char="●"/>
              <a:defRPr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Lato"/>
              <a:buChar char="○"/>
              <a:defRPr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Lato"/>
              <a:buChar char="■"/>
              <a:defRPr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Lato"/>
              <a:buChar char="●"/>
              <a:defRPr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Lato"/>
              <a:buChar char="○"/>
              <a:defRPr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Lato"/>
              <a:buChar char="■"/>
              <a:defRPr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9144000" cy="81600"/>
          </a:xfrm>
          <a:prstGeom prst="rect">
            <a:avLst/>
          </a:prstGeom>
          <a:solidFill>
            <a:srgbClr val="262E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C4368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556306" y="1173480"/>
            <a:ext cx="5496600" cy="159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500" b="1" dirty="0"/>
              <a:t>Startup Name</a:t>
            </a:r>
            <a:br>
              <a:rPr lang="en-GB" sz="3200" dirty="0"/>
            </a:br>
            <a:r>
              <a:rPr lang="en-GB" sz="3200" dirty="0"/>
              <a:t>Investor Update</a:t>
            </a:r>
            <a:endParaRPr sz="32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Month/Year</a:t>
            </a:r>
            <a:endParaRPr sz="2400" dirty="0"/>
          </a:p>
        </p:txBody>
      </p:sp>
      <p:sp>
        <p:nvSpPr>
          <p:cNvPr id="64" name="Google Shape;64;p17"/>
          <p:cNvSpPr txBox="1"/>
          <p:nvPr/>
        </p:nvSpPr>
        <p:spPr>
          <a:xfrm>
            <a:off x="556305" y="3153106"/>
            <a:ext cx="2431823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120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Date</a:t>
            </a:r>
            <a:endParaRPr sz="120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0D67A69-C137-192E-D478-48AD2430EC13}"/>
              </a:ext>
            </a:extLst>
          </p:cNvPr>
          <p:cNvSpPr/>
          <p:nvPr/>
        </p:nvSpPr>
        <p:spPr>
          <a:xfrm>
            <a:off x="4898571" y="710291"/>
            <a:ext cx="3780065" cy="365760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Your Logo</a:t>
            </a:r>
          </a:p>
        </p:txBody>
      </p:sp>
      <p:sp>
        <p:nvSpPr>
          <p:cNvPr id="2" name="Google Shape;63;p17">
            <a:extLst>
              <a:ext uri="{FF2B5EF4-FFF2-40B4-BE49-F238E27FC236}">
                <a16:creationId xmlns:a16="http://schemas.microsoft.com/office/drawing/2014/main" id="{CB566A56-50F9-F15A-4601-A91F7A03DE72}"/>
              </a:ext>
            </a:extLst>
          </p:cNvPr>
          <p:cNvSpPr txBox="1">
            <a:spLocks/>
          </p:cNvSpPr>
          <p:nvPr/>
        </p:nvSpPr>
        <p:spPr>
          <a:xfrm>
            <a:off x="556305" y="3502109"/>
            <a:ext cx="5496600" cy="1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 sz="3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/>
              <a:t>Presented by: CEO/MD’s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028C7-D3A3-B7F5-B44E-89A62E0BFFAF}"/>
              </a:ext>
            </a:extLst>
          </p:cNvPr>
          <p:cNvSpPr txBox="1"/>
          <p:nvPr/>
        </p:nvSpPr>
        <p:spPr>
          <a:xfrm>
            <a:off x="647700" y="3502109"/>
            <a:ext cx="4131034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Type your ultimate vision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 rot="16200000">
            <a:off x="-1856134" y="2117760"/>
            <a:ext cx="42748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CEO’s Monthly Commentary</a:t>
            </a:r>
            <a:endParaRPr b="1" dirty="0">
              <a:solidFill>
                <a:srgbClr val="2C4368"/>
              </a:solidFill>
            </a:endParaRPr>
          </a:p>
        </p:txBody>
      </p:sp>
      <p:sp>
        <p:nvSpPr>
          <p:cNvPr id="2" name="Google Shape;182;p23">
            <a:extLst>
              <a:ext uri="{FF2B5EF4-FFF2-40B4-BE49-F238E27FC236}">
                <a16:creationId xmlns:a16="http://schemas.microsoft.com/office/drawing/2014/main" id="{B1B7B847-5EA3-6DDF-A607-DC5D63E697BF}"/>
              </a:ext>
            </a:extLst>
          </p:cNvPr>
          <p:cNvSpPr txBox="1">
            <a:spLocks/>
          </p:cNvSpPr>
          <p:nvPr/>
        </p:nvSpPr>
        <p:spPr>
          <a:xfrm>
            <a:off x="4585694" y="4424320"/>
            <a:ext cx="1699492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400"/>
              <a:buFont typeface="Lato"/>
              <a:buNone/>
              <a:defRPr sz="24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400"/>
              <a:buFont typeface="Lato"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Commentary: </a:t>
            </a:r>
            <a:r>
              <a:rPr lang="en-GB" sz="1000" b="1" dirty="0">
                <a:solidFill>
                  <a:srgbClr val="666666"/>
                </a:solidFill>
              </a:rPr>
              <a:t>CEO’s Desk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Google Shape;183;p23">
            <a:extLst>
              <a:ext uri="{FF2B5EF4-FFF2-40B4-BE49-F238E27FC236}">
                <a16:creationId xmlns:a16="http://schemas.microsoft.com/office/drawing/2014/main" id="{3B0EB045-629C-EE5A-1B0E-BB1FFC2AF8A5}"/>
              </a:ext>
            </a:extLst>
          </p:cNvPr>
          <p:cNvSpPr txBox="1">
            <a:spLocks/>
          </p:cNvSpPr>
          <p:nvPr/>
        </p:nvSpPr>
        <p:spPr>
          <a:xfrm>
            <a:off x="4582612" y="4695316"/>
            <a:ext cx="4498328" cy="43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400"/>
              <a:buFont typeface="Lato"/>
              <a:buNone/>
              <a:defRPr sz="24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400"/>
              <a:buFont typeface="Lato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Provide a monthly write up 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commen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4" name="Google Shape;184;p23">
            <a:extLst>
              <a:ext uri="{FF2B5EF4-FFF2-40B4-BE49-F238E27FC236}">
                <a16:creationId xmlns:a16="http://schemas.microsoft.com/office/drawing/2014/main" id="{9FF99873-8A01-48E2-3AE9-B72A56C9ACC2}"/>
              </a:ext>
            </a:extLst>
          </p:cNvPr>
          <p:cNvCxnSpPr/>
          <p:nvPr/>
        </p:nvCxnSpPr>
        <p:spPr>
          <a:xfrm>
            <a:off x="4682300" y="4752307"/>
            <a:ext cx="4460700" cy="0"/>
          </a:xfrm>
          <a:prstGeom prst="straightConnector1">
            <a:avLst/>
          </a:prstGeom>
          <a:noFill/>
          <a:ln w="19050" cap="flat" cmpd="sng">
            <a:solidFill>
              <a:srgbClr val="2C436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95;p19">
            <a:extLst>
              <a:ext uri="{FF2B5EF4-FFF2-40B4-BE49-F238E27FC236}">
                <a16:creationId xmlns:a16="http://schemas.microsoft.com/office/drawing/2014/main" id="{2B0058C1-0A62-88DE-796F-EBB6EAF88CE5}"/>
              </a:ext>
            </a:extLst>
          </p:cNvPr>
          <p:cNvSpPr txBox="1"/>
          <p:nvPr/>
        </p:nvSpPr>
        <p:spPr>
          <a:xfrm>
            <a:off x="616072" y="398811"/>
            <a:ext cx="8299328" cy="40276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Dear Investors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0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Type comment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03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30;p20"/>
          <p:cNvSpPr txBox="1">
            <a:spLocks noGrp="1"/>
          </p:cNvSpPr>
          <p:nvPr>
            <p:ph type="title"/>
          </p:nvPr>
        </p:nvSpPr>
        <p:spPr>
          <a:xfrm>
            <a:off x="311700" y="93150"/>
            <a:ext cx="8520600" cy="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 Year Road Map</a:t>
            </a:r>
            <a:endParaRPr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Google Shape;182;p23">
            <a:extLst>
              <a:ext uri="{FF2B5EF4-FFF2-40B4-BE49-F238E27FC236}">
                <a16:creationId xmlns:a16="http://schemas.microsoft.com/office/drawing/2014/main" id="{5AE55029-5AAC-8CA3-4692-BC2B57FE2EB3}"/>
              </a:ext>
            </a:extLst>
          </p:cNvPr>
          <p:cNvSpPr txBox="1">
            <a:spLocks/>
          </p:cNvSpPr>
          <p:nvPr/>
        </p:nvSpPr>
        <p:spPr>
          <a:xfrm>
            <a:off x="4608553" y="4600673"/>
            <a:ext cx="2304964" cy="28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400"/>
              <a:buFont typeface="Lato"/>
              <a:buNone/>
              <a:defRPr sz="24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GB" sz="1000" b="1" dirty="0">
                <a:solidFill>
                  <a:srgbClr val="666666"/>
                </a:solidFill>
              </a:rPr>
              <a:t>Commentary: Road Map</a:t>
            </a:r>
          </a:p>
        </p:txBody>
      </p:sp>
      <p:sp>
        <p:nvSpPr>
          <p:cNvPr id="10" name="Google Shape;183;p23">
            <a:extLst>
              <a:ext uri="{FF2B5EF4-FFF2-40B4-BE49-F238E27FC236}">
                <a16:creationId xmlns:a16="http://schemas.microsoft.com/office/drawing/2014/main" id="{CF5F96D4-2838-2FD2-1563-33C59DC61D38}"/>
              </a:ext>
            </a:extLst>
          </p:cNvPr>
          <p:cNvSpPr txBox="1">
            <a:spLocks/>
          </p:cNvSpPr>
          <p:nvPr/>
        </p:nvSpPr>
        <p:spPr>
          <a:xfrm>
            <a:off x="4585693" y="4851057"/>
            <a:ext cx="4498328" cy="28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400"/>
              <a:buFont typeface="Lato"/>
              <a:buNone/>
              <a:defRPr sz="24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15000"/>
              </a:lnSpc>
            </a:pPr>
            <a:r>
              <a:rPr lang="en-GB" sz="1000" dirty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Put yearly milestones on your road map, tiling </a:t>
            </a:r>
          </a:p>
        </p:txBody>
      </p:sp>
      <p:cxnSp>
        <p:nvCxnSpPr>
          <p:cNvPr id="11" name="Google Shape;184;p23">
            <a:extLst>
              <a:ext uri="{FF2B5EF4-FFF2-40B4-BE49-F238E27FC236}">
                <a16:creationId xmlns:a16="http://schemas.microsoft.com/office/drawing/2014/main" id="{BF18C6D0-208F-DDD1-376E-947603992777}"/>
              </a:ext>
            </a:extLst>
          </p:cNvPr>
          <p:cNvCxnSpPr/>
          <p:nvPr/>
        </p:nvCxnSpPr>
        <p:spPr>
          <a:xfrm>
            <a:off x="4682300" y="4891649"/>
            <a:ext cx="4460700" cy="0"/>
          </a:xfrm>
          <a:prstGeom prst="straightConnector1">
            <a:avLst/>
          </a:prstGeom>
          <a:noFill/>
          <a:ln w="19050" cap="flat" cmpd="sng">
            <a:solidFill>
              <a:srgbClr val="2C436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Shape 3">
            <a:extLst>
              <a:ext uri="{FF2B5EF4-FFF2-40B4-BE49-F238E27FC236}">
                <a16:creationId xmlns:a16="http://schemas.microsoft.com/office/drawing/2014/main" id="{0CA3FA5F-51F4-06CC-BC4B-48B00BAC4DBA}"/>
              </a:ext>
            </a:extLst>
          </p:cNvPr>
          <p:cNvSpPr/>
          <p:nvPr/>
        </p:nvSpPr>
        <p:spPr>
          <a:xfrm rot="5130416" flipH="1">
            <a:off x="2914588" y="-1288178"/>
            <a:ext cx="3291961" cy="7497066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7286B2-7191-CF9C-DC5B-2B5ED3BB3F5E}"/>
              </a:ext>
            </a:extLst>
          </p:cNvPr>
          <p:cNvSpPr/>
          <p:nvPr/>
        </p:nvSpPr>
        <p:spPr>
          <a:xfrm>
            <a:off x="2750820" y="3890010"/>
            <a:ext cx="79200" cy="79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88685B-BCE6-1F9A-6FFD-D7710528576A}"/>
              </a:ext>
            </a:extLst>
          </p:cNvPr>
          <p:cNvSpPr/>
          <p:nvPr/>
        </p:nvSpPr>
        <p:spPr>
          <a:xfrm>
            <a:off x="3909060" y="3493770"/>
            <a:ext cx="149530" cy="1495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706EAA-FD12-F825-360C-EECD8DAC92EF}"/>
              </a:ext>
            </a:extLst>
          </p:cNvPr>
          <p:cNvSpPr/>
          <p:nvPr/>
        </p:nvSpPr>
        <p:spPr>
          <a:xfrm>
            <a:off x="5090160" y="2952749"/>
            <a:ext cx="223200" cy="22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D3D4A3-BFFD-A1E2-3C0B-6FDF0167F55E}"/>
              </a:ext>
            </a:extLst>
          </p:cNvPr>
          <p:cNvSpPr/>
          <p:nvPr/>
        </p:nvSpPr>
        <p:spPr>
          <a:xfrm>
            <a:off x="6149340" y="2276550"/>
            <a:ext cx="295200" cy="295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6320A6-9FE7-B8C0-1AA1-3C4DB543C4BD}"/>
              </a:ext>
            </a:extLst>
          </p:cNvPr>
          <p:cNvSpPr/>
          <p:nvPr/>
        </p:nvSpPr>
        <p:spPr>
          <a:xfrm>
            <a:off x="7056120" y="1058850"/>
            <a:ext cx="511200" cy="511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7BED95-1A49-E0CD-A73D-CF5064783481}"/>
              </a:ext>
            </a:extLst>
          </p:cNvPr>
          <p:cNvCxnSpPr>
            <a:cxnSpLocks/>
          </p:cNvCxnSpPr>
          <p:nvPr/>
        </p:nvCxnSpPr>
        <p:spPr>
          <a:xfrm flipV="1">
            <a:off x="1508760" y="859437"/>
            <a:ext cx="0" cy="3415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7CF6F4F-6FB6-B467-09AF-AE819CBD0C54}"/>
              </a:ext>
            </a:extLst>
          </p:cNvPr>
          <p:cNvCxnSpPr>
            <a:cxnSpLocks/>
          </p:cNvCxnSpPr>
          <p:nvPr/>
        </p:nvCxnSpPr>
        <p:spPr>
          <a:xfrm>
            <a:off x="1508760" y="4275427"/>
            <a:ext cx="73235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B147935-A50F-D837-1005-FD0FFB1B24B2}"/>
              </a:ext>
            </a:extLst>
          </p:cNvPr>
          <p:cNvSpPr txBox="1"/>
          <p:nvPr/>
        </p:nvSpPr>
        <p:spPr>
          <a:xfrm>
            <a:off x="2598420" y="3056566"/>
            <a:ext cx="136589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1. Key Target</a:t>
            </a:r>
          </a:p>
          <a:p>
            <a:r>
              <a:rPr lang="en-GB" sz="800" dirty="0"/>
              <a:t>2. Key Target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96D767-C039-693D-3EB5-6D79EE29C336}"/>
              </a:ext>
            </a:extLst>
          </p:cNvPr>
          <p:cNvSpPr txBox="1"/>
          <p:nvPr/>
        </p:nvSpPr>
        <p:spPr>
          <a:xfrm>
            <a:off x="3810000" y="2505112"/>
            <a:ext cx="136589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1. Key Target</a:t>
            </a:r>
          </a:p>
          <a:p>
            <a:r>
              <a:rPr lang="en-GB" sz="800" dirty="0"/>
              <a:t>2. Key Target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B2C947-7F87-E4FC-9531-0CCFE9BED514}"/>
              </a:ext>
            </a:extLst>
          </p:cNvPr>
          <p:cNvSpPr txBox="1"/>
          <p:nvPr/>
        </p:nvSpPr>
        <p:spPr>
          <a:xfrm>
            <a:off x="4765290" y="1845758"/>
            <a:ext cx="136589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1. Key Target</a:t>
            </a:r>
          </a:p>
          <a:p>
            <a:r>
              <a:rPr lang="en-GB" sz="800" dirty="0"/>
              <a:t>2. Key Target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62D1E7-80A3-2515-C483-6D6EE1F55626}"/>
              </a:ext>
            </a:extLst>
          </p:cNvPr>
          <p:cNvSpPr txBox="1"/>
          <p:nvPr/>
        </p:nvSpPr>
        <p:spPr>
          <a:xfrm>
            <a:off x="5804528" y="513696"/>
            <a:ext cx="136589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1. Key Target</a:t>
            </a:r>
          </a:p>
          <a:p>
            <a:r>
              <a:rPr lang="en-GB" sz="800" dirty="0"/>
              <a:t>2. Key Target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5F618D-62EC-5A4D-CAE1-CAC68FB6AC54}"/>
              </a:ext>
            </a:extLst>
          </p:cNvPr>
          <p:cNvSpPr txBox="1"/>
          <p:nvPr/>
        </p:nvSpPr>
        <p:spPr>
          <a:xfrm>
            <a:off x="2499360" y="4280632"/>
            <a:ext cx="67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2024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605357-348F-87C3-91B6-EEDDBADE3BEF}"/>
              </a:ext>
            </a:extLst>
          </p:cNvPr>
          <p:cNvSpPr txBox="1"/>
          <p:nvPr/>
        </p:nvSpPr>
        <p:spPr>
          <a:xfrm>
            <a:off x="3648545" y="4283047"/>
            <a:ext cx="67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2025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21F9F0-BC85-DCA0-4F70-39963BA2B36B}"/>
              </a:ext>
            </a:extLst>
          </p:cNvPr>
          <p:cNvSpPr txBox="1"/>
          <p:nvPr/>
        </p:nvSpPr>
        <p:spPr>
          <a:xfrm>
            <a:off x="4898225" y="4283047"/>
            <a:ext cx="67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2026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23EF28-FD09-B87A-4989-50365C9D218D}"/>
              </a:ext>
            </a:extLst>
          </p:cNvPr>
          <p:cNvSpPr txBox="1"/>
          <p:nvPr/>
        </p:nvSpPr>
        <p:spPr>
          <a:xfrm>
            <a:off x="6064085" y="4283047"/>
            <a:ext cx="67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2027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C9EA82-B60A-04B8-030D-8583DA064951}"/>
              </a:ext>
            </a:extLst>
          </p:cNvPr>
          <p:cNvSpPr txBox="1"/>
          <p:nvPr/>
        </p:nvSpPr>
        <p:spPr>
          <a:xfrm>
            <a:off x="7055345" y="4285784"/>
            <a:ext cx="67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2028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547EF5-5647-4C17-DD90-B1D28BBD09D2}"/>
              </a:ext>
            </a:extLst>
          </p:cNvPr>
          <p:cNvSpPr txBox="1"/>
          <p:nvPr/>
        </p:nvSpPr>
        <p:spPr>
          <a:xfrm>
            <a:off x="694611" y="3708708"/>
            <a:ext cx="814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/>
              <a:t>   $_ _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B21F03-9747-928D-2B25-7C6D62EBC95B}"/>
              </a:ext>
            </a:extLst>
          </p:cNvPr>
          <p:cNvSpPr txBox="1"/>
          <p:nvPr/>
        </p:nvSpPr>
        <p:spPr>
          <a:xfrm>
            <a:off x="311700" y="3357172"/>
            <a:ext cx="1189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/>
              <a:t>            $_ _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617E784-9742-6E69-3D90-079ABBB8611F}"/>
              </a:ext>
            </a:extLst>
          </p:cNvPr>
          <p:cNvSpPr txBox="1"/>
          <p:nvPr/>
        </p:nvSpPr>
        <p:spPr>
          <a:xfrm>
            <a:off x="838201" y="2869492"/>
            <a:ext cx="67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/>
              <a:t>$_ _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B7E95A-DD37-049B-EF0D-4B4B811BDD27}"/>
              </a:ext>
            </a:extLst>
          </p:cNvPr>
          <p:cNvSpPr txBox="1"/>
          <p:nvPr/>
        </p:nvSpPr>
        <p:spPr>
          <a:xfrm>
            <a:off x="838201" y="2168452"/>
            <a:ext cx="67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/>
              <a:t>$_ _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1DD4FB-39D7-1129-F600-261E71D77AD9}"/>
              </a:ext>
            </a:extLst>
          </p:cNvPr>
          <p:cNvSpPr txBox="1"/>
          <p:nvPr/>
        </p:nvSpPr>
        <p:spPr>
          <a:xfrm>
            <a:off x="426722" y="1116892"/>
            <a:ext cx="108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/>
              <a:t>         $_ 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8C9E68-BA34-0AEE-8E8D-8899347ADCF4}"/>
              </a:ext>
            </a:extLst>
          </p:cNvPr>
          <p:cNvSpPr txBox="1"/>
          <p:nvPr/>
        </p:nvSpPr>
        <p:spPr>
          <a:xfrm>
            <a:off x="6834857" y="2917952"/>
            <a:ext cx="1997441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Monthly Progress Comment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36F6E4-23AC-243A-84CF-EF421CC70C76}"/>
              </a:ext>
            </a:extLst>
          </p:cNvPr>
          <p:cNvSpPr txBox="1"/>
          <p:nvPr/>
        </p:nvSpPr>
        <p:spPr>
          <a:xfrm>
            <a:off x="1539241" y="3495371"/>
            <a:ext cx="136589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1. Key Target</a:t>
            </a:r>
          </a:p>
          <a:p>
            <a:r>
              <a:rPr lang="en-GB" sz="800" dirty="0"/>
              <a:t>2. Key Target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6E79B-AD61-525D-01CE-26F02FCF0B05}"/>
              </a:ext>
            </a:extLst>
          </p:cNvPr>
          <p:cNvSpPr txBox="1"/>
          <p:nvPr/>
        </p:nvSpPr>
        <p:spPr>
          <a:xfrm>
            <a:off x="342901" y="802658"/>
            <a:ext cx="1119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Revenue (US$)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148F9-112C-A252-AE70-28FE29FCB69D}"/>
              </a:ext>
            </a:extLst>
          </p:cNvPr>
          <p:cNvSpPr txBox="1"/>
          <p:nvPr/>
        </p:nvSpPr>
        <p:spPr>
          <a:xfrm>
            <a:off x="8184143" y="4415710"/>
            <a:ext cx="899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37506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93150"/>
            <a:ext cx="8520600" cy="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Highlights / Lowlights for the month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7" name="Google Shape;90;p16"/>
          <p:cNvSpPr txBox="1">
            <a:spLocks noGrp="1"/>
          </p:cNvSpPr>
          <p:nvPr>
            <p:ph type="body" idx="1"/>
          </p:nvPr>
        </p:nvSpPr>
        <p:spPr>
          <a:xfrm>
            <a:off x="311700" y="1080052"/>
            <a:ext cx="4000500" cy="3614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tx1"/>
                </a:solidFill>
              </a:rPr>
              <a:t>Highlights</a:t>
            </a:r>
            <a:endParaRPr sz="14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tx1"/>
                </a:solidFill>
              </a:rPr>
              <a:t>Highlight 1</a:t>
            </a:r>
            <a:endParaRPr sz="1200" b="1" dirty="0">
              <a:solidFill>
                <a:schemeClr val="tx1"/>
              </a:solidFill>
            </a:endParaRPr>
          </a:p>
          <a:p>
            <a:pPr lvl="0" indent="-304800">
              <a:spcBef>
                <a:spcPts val="300"/>
              </a:spcBef>
              <a:buSzPts val="1200"/>
            </a:pPr>
            <a:r>
              <a:rPr lang="en-GB" sz="1200" dirty="0">
                <a:solidFill>
                  <a:schemeClr val="tx1"/>
                </a:solidFill>
              </a:rPr>
              <a:t>Comment</a:t>
            </a:r>
            <a:endParaRPr sz="12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tx1"/>
                </a:solidFill>
              </a:rPr>
              <a:t>Highlight 2</a:t>
            </a:r>
            <a:endParaRPr sz="1200" b="1" dirty="0">
              <a:solidFill>
                <a:schemeClr val="tx1"/>
              </a:solidFill>
            </a:endParaRPr>
          </a:p>
          <a:p>
            <a:pPr lvl="0" indent="-304800">
              <a:spcBef>
                <a:spcPts val="300"/>
              </a:spcBef>
              <a:buClr>
                <a:srgbClr val="000000"/>
              </a:buClr>
              <a:buSzPts val="1200"/>
            </a:pPr>
            <a:r>
              <a:rPr lang="en-GB" sz="1200" dirty="0">
                <a:solidFill>
                  <a:srgbClr val="000000"/>
                </a:solidFill>
              </a:rPr>
              <a:t>Comment</a:t>
            </a:r>
            <a:endParaRPr sz="12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tx1"/>
                </a:solidFill>
              </a:rPr>
              <a:t>Highlight 3</a:t>
            </a:r>
            <a:endParaRPr sz="1200" b="1" dirty="0">
              <a:solidFill>
                <a:schemeClr val="tx1"/>
              </a:solidFill>
            </a:endParaRPr>
          </a:p>
          <a:p>
            <a:pPr indent="-304800">
              <a:spcBef>
                <a:spcPts val="300"/>
              </a:spcBef>
              <a:buClr>
                <a:schemeClr val="dk1"/>
              </a:buClr>
              <a:buSzPts val="1200"/>
            </a:pPr>
            <a:r>
              <a:rPr lang="en-GB" sz="1200" dirty="0">
                <a:solidFill>
                  <a:schemeClr val="tx1"/>
                </a:solidFill>
              </a:rPr>
              <a:t>Comment</a:t>
            </a:r>
            <a:endParaRPr sz="12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tx1"/>
                </a:solidFill>
              </a:rPr>
              <a:t>Highlight 4</a:t>
            </a:r>
          </a:p>
          <a:p>
            <a:pPr lvl="0" indent="-304800">
              <a:spcBef>
                <a:spcPts val="300"/>
              </a:spcBef>
              <a:buClr>
                <a:schemeClr val="dk1"/>
              </a:buClr>
              <a:buSzPts val="1200"/>
            </a:pPr>
            <a:r>
              <a:rPr lang="en-US" sz="1200" dirty="0">
                <a:solidFill>
                  <a:schemeClr val="tx1"/>
                </a:solidFill>
              </a:rPr>
              <a:t>Comment</a:t>
            </a:r>
          </a:p>
        </p:txBody>
      </p:sp>
      <p:sp>
        <p:nvSpPr>
          <p:cNvPr id="8" name="Google Shape;92;p16"/>
          <p:cNvSpPr txBox="1">
            <a:spLocks/>
          </p:cNvSpPr>
          <p:nvPr/>
        </p:nvSpPr>
        <p:spPr>
          <a:xfrm>
            <a:off x="4854320" y="1058393"/>
            <a:ext cx="4000500" cy="361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Lowlights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Lowlight 1</a:t>
            </a:r>
          </a:p>
          <a:p>
            <a:pPr marL="457200" lvl="0" indent="-30480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ts val="1200"/>
              <a:buFont typeface="Lato"/>
              <a:buChar char="●"/>
              <a:defRPr/>
            </a:pPr>
            <a:r>
              <a:rPr lang="en-GB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Comment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Lowlight 2</a:t>
            </a:r>
          </a:p>
          <a:p>
            <a:pPr marL="457200" indent="-30480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ts val="1200"/>
              <a:buFont typeface="Lato"/>
              <a:buChar char="●"/>
              <a:defRPr/>
            </a:pPr>
            <a:r>
              <a:rPr lang="en-GB" sz="1200" noProof="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Comment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Lowlight 3</a:t>
            </a:r>
          </a:p>
          <a:p>
            <a:pPr marL="457200" lvl="1" indent="-30480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ts val="1200"/>
              <a:buFont typeface="Lato"/>
              <a:buChar char="●"/>
              <a:defRPr/>
            </a:pPr>
            <a:r>
              <a:rPr lang="en-GB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Comment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Lowlight 3</a:t>
            </a:r>
          </a:p>
          <a:p>
            <a:pPr marL="457200" lvl="1" indent="-304800">
              <a:lnSpc>
                <a:spcPct val="115000"/>
              </a:lnSpc>
              <a:spcBef>
                <a:spcPts val="300"/>
              </a:spcBef>
              <a:buClr>
                <a:schemeClr val="dk1"/>
              </a:buClr>
              <a:buSzPts val="1200"/>
              <a:buFont typeface="Lato"/>
              <a:buChar char="●"/>
              <a:defRPr/>
            </a:pPr>
            <a:r>
              <a:rPr lang="en-GB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Comment</a:t>
            </a:r>
          </a:p>
          <a:p>
            <a:pPr marL="152400" marR="0" lvl="0" algn="l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105;p20"/>
          <p:cNvCxnSpPr/>
          <p:nvPr/>
        </p:nvCxnSpPr>
        <p:spPr>
          <a:xfrm>
            <a:off x="399000" y="1447003"/>
            <a:ext cx="3561300" cy="0"/>
          </a:xfrm>
          <a:prstGeom prst="straightConnector1">
            <a:avLst/>
          </a:prstGeom>
          <a:noFill/>
          <a:ln w="19050" cap="flat" cmpd="sng">
            <a:solidFill>
              <a:srgbClr val="2C436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05;p20"/>
          <p:cNvCxnSpPr/>
          <p:nvPr/>
        </p:nvCxnSpPr>
        <p:spPr>
          <a:xfrm flipV="1">
            <a:off x="4946537" y="1447003"/>
            <a:ext cx="3607741" cy="9142"/>
          </a:xfrm>
          <a:prstGeom prst="straightConnector1">
            <a:avLst/>
          </a:prstGeom>
          <a:noFill/>
          <a:ln w="19050" cap="flat" cmpd="sng">
            <a:solidFill>
              <a:srgbClr val="2C436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182;p23">
            <a:extLst>
              <a:ext uri="{FF2B5EF4-FFF2-40B4-BE49-F238E27FC236}">
                <a16:creationId xmlns:a16="http://schemas.microsoft.com/office/drawing/2014/main" id="{FDD80099-B5BC-232E-D9F1-6C15181340D7}"/>
              </a:ext>
            </a:extLst>
          </p:cNvPr>
          <p:cNvSpPr txBox="1">
            <a:spLocks/>
          </p:cNvSpPr>
          <p:nvPr/>
        </p:nvSpPr>
        <p:spPr>
          <a:xfrm>
            <a:off x="4612375" y="4514094"/>
            <a:ext cx="2304964" cy="18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400"/>
              <a:buFont typeface="Lato"/>
              <a:buNone/>
              <a:defRPr sz="24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GB" sz="1000" b="1" dirty="0">
                <a:solidFill>
                  <a:srgbClr val="666666"/>
                </a:solidFill>
              </a:rPr>
              <a:t>Commentary: Highlights/Lowlights</a:t>
            </a:r>
          </a:p>
        </p:txBody>
      </p:sp>
      <p:sp>
        <p:nvSpPr>
          <p:cNvPr id="9" name="Google Shape;183;p23">
            <a:extLst>
              <a:ext uri="{FF2B5EF4-FFF2-40B4-BE49-F238E27FC236}">
                <a16:creationId xmlns:a16="http://schemas.microsoft.com/office/drawing/2014/main" id="{941E492F-9947-E8E4-680B-203DABBD6583}"/>
              </a:ext>
            </a:extLst>
          </p:cNvPr>
          <p:cNvSpPr txBox="1">
            <a:spLocks/>
          </p:cNvSpPr>
          <p:nvPr/>
        </p:nvSpPr>
        <p:spPr>
          <a:xfrm>
            <a:off x="4541520" y="4710557"/>
            <a:ext cx="4498328" cy="43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400"/>
              <a:buFont typeface="Lato"/>
              <a:buNone/>
              <a:defRPr sz="24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15000"/>
              </a:lnSpc>
            </a:pPr>
            <a:endParaRPr lang="en-GB" sz="1000" dirty="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0" name="Google Shape;184;p23">
            <a:extLst>
              <a:ext uri="{FF2B5EF4-FFF2-40B4-BE49-F238E27FC236}">
                <a16:creationId xmlns:a16="http://schemas.microsoft.com/office/drawing/2014/main" id="{0CAC65DD-A17B-462A-1710-FBE570CB9197}"/>
              </a:ext>
            </a:extLst>
          </p:cNvPr>
          <p:cNvCxnSpPr/>
          <p:nvPr/>
        </p:nvCxnSpPr>
        <p:spPr>
          <a:xfrm>
            <a:off x="4686284" y="4824932"/>
            <a:ext cx="4460700" cy="0"/>
          </a:xfrm>
          <a:prstGeom prst="straightConnector1">
            <a:avLst/>
          </a:prstGeom>
          <a:noFill/>
          <a:ln w="19050" cap="flat" cmpd="sng">
            <a:solidFill>
              <a:srgbClr val="2C436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183;p23">
            <a:extLst>
              <a:ext uri="{FF2B5EF4-FFF2-40B4-BE49-F238E27FC236}">
                <a16:creationId xmlns:a16="http://schemas.microsoft.com/office/drawing/2014/main" id="{ADB01A96-84DE-E614-06C5-02ACEEEEF819}"/>
              </a:ext>
            </a:extLst>
          </p:cNvPr>
          <p:cNvSpPr txBox="1">
            <a:spLocks/>
          </p:cNvSpPr>
          <p:nvPr/>
        </p:nvSpPr>
        <p:spPr>
          <a:xfrm>
            <a:off x="4639033" y="4835817"/>
            <a:ext cx="4498328" cy="28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400"/>
              <a:buFont typeface="Lato"/>
              <a:buNone/>
              <a:defRPr sz="24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15000"/>
              </a:lnSpc>
            </a:pPr>
            <a:r>
              <a:rPr lang="en-GB" sz="1000" dirty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Major highlights/lowlights for the month</a:t>
            </a:r>
          </a:p>
        </p:txBody>
      </p:sp>
    </p:spTree>
    <p:extLst>
      <p:ext uri="{BB962C8B-B14F-4D97-AF65-F5344CB8AC3E}">
        <p14:creationId xmlns:p14="http://schemas.microsoft.com/office/powerpoint/2010/main" val="224149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315306" y="1008772"/>
            <a:ext cx="8660523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b="1" dirty="0"/>
              <a:t>KPI		          3Months Prior          2Months Prior          1Month Prior          Actual          Target          vs Target (%)	</a:t>
            </a:r>
          </a:p>
          <a:p>
            <a:pPr lvl="0">
              <a:spcBef>
                <a:spcPts val="1600"/>
              </a:spcBef>
            </a:pPr>
            <a:r>
              <a:rPr lang="en-GB" sz="1000" b="1" dirty="0">
                <a:solidFill>
                  <a:srgbClr val="FF0000"/>
                </a:solidFill>
              </a:rPr>
              <a:t>Your top KPI#	</a:t>
            </a:r>
            <a:r>
              <a:rPr lang="en-GB" sz="1000" b="1" dirty="0"/>
              <a:t>         	          xxx	                  xxx                             xxx                          xxx                xxx              xxx </a:t>
            </a:r>
            <a:r>
              <a:rPr lang="en-GB" sz="1000" dirty="0"/>
              <a:t>	</a:t>
            </a:r>
            <a:endParaRPr lang="en-GB" sz="1000" dirty="0">
              <a:solidFill>
                <a:srgbClr val="FF0000"/>
              </a:solidFill>
            </a:endParaRPr>
          </a:p>
          <a:p>
            <a:pPr lvl="0">
              <a:spcBef>
                <a:spcPts val="1600"/>
              </a:spcBef>
            </a:pPr>
            <a:r>
              <a:rPr lang="en-GB" sz="1000" b="1" dirty="0"/>
              <a:t>Number of Customers #</a:t>
            </a:r>
            <a:r>
              <a:rPr lang="en-GB" sz="1000" dirty="0"/>
              <a:t>	          </a:t>
            </a:r>
            <a:r>
              <a:rPr lang="en-GB" sz="1000" b="1" dirty="0"/>
              <a:t>xxx	                  xxx                             </a:t>
            </a:r>
            <a:r>
              <a:rPr lang="en-GB" sz="1000" b="1" dirty="0" err="1"/>
              <a:t>xxx</a:t>
            </a:r>
            <a:r>
              <a:rPr lang="en-GB" sz="1000" b="1" dirty="0"/>
              <a:t>                          </a:t>
            </a:r>
            <a:r>
              <a:rPr lang="en-GB" sz="1000" b="1" dirty="0" err="1"/>
              <a:t>xxx</a:t>
            </a:r>
            <a:r>
              <a:rPr lang="en-GB" sz="1000" b="1" dirty="0"/>
              <a:t>                </a:t>
            </a:r>
            <a:r>
              <a:rPr lang="en-GB" sz="1000" b="1" dirty="0" err="1"/>
              <a:t>xxx</a:t>
            </a:r>
            <a:r>
              <a:rPr lang="en-GB" sz="1000" b="1" dirty="0"/>
              <a:t>              </a:t>
            </a:r>
            <a:r>
              <a:rPr lang="en-GB" sz="1000" b="1" dirty="0" err="1">
                <a:solidFill>
                  <a:schemeClr val="tx1"/>
                </a:solidFill>
              </a:rPr>
              <a:t>xxx</a:t>
            </a:r>
            <a:r>
              <a:rPr lang="en-GB" sz="1000" dirty="0"/>
              <a:t>	</a:t>
            </a:r>
          </a:p>
          <a:p>
            <a:pPr lvl="0">
              <a:spcBef>
                <a:spcPts val="1600"/>
              </a:spcBef>
            </a:pPr>
            <a:r>
              <a:rPr lang="en-GB" sz="1000" b="1" dirty="0"/>
              <a:t>Average Customer Basket</a:t>
            </a:r>
            <a:r>
              <a:rPr lang="en-GB" sz="1000" dirty="0"/>
              <a:t>  </a:t>
            </a:r>
            <a:r>
              <a:rPr lang="en-GB" sz="1000" b="1" dirty="0"/>
              <a:t> </a:t>
            </a:r>
            <a:r>
              <a:rPr lang="en-GB" sz="1000" dirty="0"/>
              <a:t>           </a:t>
            </a:r>
            <a:r>
              <a:rPr lang="en-GB" sz="1000" b="1" dirty="0"/>
              <a:t>   xxx	                  xxx                             xxx	       xxx	  xxx              </a:t>
            </a:r>
            <a:r>
              <a:rPr lang="en-GB" sz="1000" b="1" dirty="0" err="1"/>
              <a:t>xxx</a:t>
            </a:r>
            <a:endParaRPr lang="en-GB" sz="1000" dirty="0"/>
          </a:p>
          <a:p>
            <a:pPr lvl="0">
              <a:spcBef>
                <a:spcPts val="1600"/>
              </a:spcBef>
            </a:pPr>
            <a:r>
              <a:rPr lang="en-GB" sz="1000" b="1" dirty="0"/>
              <a:t>Monthly Revenue  	          xxx	                  xxx                            xxx                           </a:t>
            </a:r>
            <a:r>
              <a:rPr lang="en-GB" sz="1000" b="1" dirty="0" err="1"/>
              <a:t>xxx</a:t>
            </a:r>
            <a:r>
              <a:rPr lang="en-GB" sz="1000" b="1" dirty="0"/>
              <a:t>               </a:t>
            </a:r>
            <a:r>
              <a:rPr lang="en-GB" sz="1000" b="1" dirty="0" err="1"/>
              <a:t>xxx</a:t>
            </a:r>
            <a:r>
              <a:rPr lang="en-GB" sz="1000" b="1" dirty="0"/>
              <a:t>              </a:t>
            </a:r>
            <a:r>
              <a:rPr lang="en-GB" sz="1000" b="1" dirty="0" err="1"/>
              <a:t>xxx</a:t>
            </a:r>
            <a:r>
              <a:rPr lang="en-GB" sz="1000" b="1" dirty="0"/>
              <a:t>       </a:t>
            </a:r>
            <a:endParaRPr lang="en-GB" sz="1000" dirty="0">
              <a:solidFill>
                <a:srgbClr val="FF0000"/>
              </a:solidFill>
            </a:endParaRPr>
          </a:p>
          <a:p>
            <a:pPr lvl="0">
              <a:spcBef>
                <a:spcPts val="1600"/>
              </a:spcBef>
            </a:pPr>
            <a:r>
              <a:rPr lang="en-GB" sz="1000" b="1" dirty="0">
                <a:solidFill>
                  <a:schemeClr val="dk1"/>
                </a:solidFill>
              </a:rPr>
              <a:t>Monthly Profit/Loss  	         </a:t>
            </a:r>
            <a:r>
              <a:rPr lang="en-GB" sz="1000" b="1" dirty="0"/>
              <a:t> xxx	</a:t>
            </a:r>
            <a:r>
              <a:rPr lang="en-GB" sz="1000" b="1" dirty="0">
                <a:solidFill>
                  <a:schemeClr val="tx1"/>
                </a:solidFill>
              </a:rPr>
              <a:t>                  xxx                            </a:t>
            </a:r>
            <a:r>
              <a:rPr lang="en-GB" sz="1000" b="1" dirty="0"/>
              <a:t>xxx                           </a:t>
            </a:r>
            <a:r>
              <a:rPr lang="en-GB" sz="1000" b="1" dirty="0" err="1"/>
              <a:t>xxx</a:t>
            </a:r>
            <a:r>
              <a:rPr lang="en-GB" sz="1000" b="1" dirty="0"/>
              <a:t>               </a:t>
            </a:r>
            <a:r>
              <a:rPr lang="en-GB" sz="1000" b="1" dirty="0" err="1"/>
              <a:t>xxx</a:t>
            </a:r>
            <a:r>
              <a:rPr lang="en-GB" sz="1000" b="1" dirty="0"/>
              <a:t>              </a:t>
            </a:r>
            <a:r>
              <a:rPr lang="en-GB" sz="1000" b="1" dirty="0" err="1"/>
              <a:t>xxx</a:t>
            </a:r>
            <a:r>
              <a:rPr lang="en-GB" sz="1000" b="1" dirty="0"/>
              <a:t>          </a:t>
            </a:r>
            <a:r>
              <a:rPr lang="en-GB" sz="1000" b="1" dirty="0">
                <a:solidFill>
                  <a:schemeClr val="dk1"/>
                </a:solidFill>
              </a:rPr>
              <a:t>	</a:t>
            </a:r>
            <a:endParaRPr lang="en-GB" sz="1000" b="1" dirty="0">
              <a:solidFill>
                <a:srgbClr val="FF0000"/>
              </a:solidFill>
            </a:endParaRPr>
          </a:p>
          <a:p>
            <a:pPr lvl="0">
              <a:spcBef>
                <a:spcPts val="1600"/>
              </a:spcBef>
            </a:pPr>
            <a:r>
              <a:rPr lang="en-GB" sz="1000" b="1" dirty="0">
                <a:solidFill>
                  <a:schemeClr val="dk1"/>
                </a:solidFill>
              </a:rPr>
              <a:t>Cash Balance		</a:t>
            </a:r>
            <a:r>
              <a:rPr lang="en-GB" sz="1000" b="1" dirty="0"/>
              <a:t>          xxx	                  xxx                             </a:t>
            </a:r>
            <a:r>
              <a:rPr lang="en-GB" sz="1000" b="1" dirty="0" err="1"/>
              <a:t>xxx</a:t>
            </a:r>
            <a:r>
              <a:rPr lang="en-GB" sz="1000" b="1" dirty="0"/>
              <a:t>                          </a:t>
            </a:r>
            <a:r>
              <a:rPr lang="en-GB" sz="1000" b="1" dirty="0" err="1"/>
              <a:t>xxx</a:t>
            </a:r>
            <a:r>
              <a:rPr lang="en-GB" sz="1000" b="1" dirty="0"/>
              <a:t>               </a:t>
            </a:r>
            <a:r>
              <a:rPr lang="en-GB" sz="1000" b="1" dirty="0" err="1"/>
              <a:t>xxx</a:t>
            </a:r>
            <a:r>
              <a:rPr lang="en-GB" sz="1000" b="1" dirty="0"/>
              <a:t>              </a:t>
            </a:r>
            <a:r>
              <a:rPr lang="en-GB" sz="1000" b="1" dirty="0" err="1"/>
              <a:t>xxx</a:t>
            </a:r>
            <a:endParaRPr lang="en-GB" sz="1000" b="1" dirty="0">
              <a:solidFill>
                <a:srgbClr val="FF0000"/>
              </a:solidFill>
            </a:endParaRPr>
          </a:p>
          <a:p>
            <a:pPr lvl="0">
              <a:spcBef>
                <a:spcPts val="1600"/>
              </a:spcBef>
            </a:pPr>
            <a:r>
              <a:rPr lang="en-GB" sz="1000" b="1" dirty="0">
                <a:solidFill>
                  <a:schemeClr val="dk1"/>
                </a:solidFill>
              </a:rPr>
              <a:t>Net Working Capital 	          xxx</a:t>
            </a:r>
            <a:r>
              <a:rPr lang="en-GB" sz="1000" b="1" dirty="0"/>
              <a:t>	                  xxx                            xxx                           </a:t>
            </a:r>
            <a:r>
              <a:rPr lang="en-GB" sz="1000" b="1" dirty="0" err="1"/>
              <a:t>xxx</a:t>
            </a:r>
            <a:r>
              <a:rPr lang="en-GB" sz="1000" b="1" dirty="0"/>
              <a:t>               </a:t>
            </a:r>
            <a:r>
              <a:rPr lang="en-GB" sz="1000" b="1" dirty="0" err="1"/>
              <a:t>xxx</a:t>
            </a:r>
            <a:r>
              <a:rPr lang="en-GB" sz="1000" b="1" dirty="0"/>
              <a:t>              </a:t>
            </a:r>
            <a:r>
              <a:rPr lang="en-GB" sz="1000" b="1" dirty="0" err="1"/>
              <a:t>xxx</a:t>
            </a:r>
            <a:endParaRPr lang="en-GB" sz="1000" b="1" dirty="0">
              <a:solidFill>
                <a:srgbClr val="FF0000"/>
              </a:solidFill>
            </a:endParaRPr>
          </a:p>
          <a:p>
            <a:pPr lvl="0">
              <a:spcBef>
                <a:spcPts val="1600"/>
              </a:spcBef>
              <a:spcAft>
                <a:spcPts val="1600"/>
              </a:spcAft>
            </a:pPr>
            <a:r>
              <a:rPr lang="en-GB" sz="1000" b="1" dirty="0">
                <a:solidFill>
                  <a:schemeClr val="dk1"/>
                </a:solidFill>
              </a:rPr>
              <a:t>Total Asset Value                                xxx</a:t>
            </a:r>
            <a:r>
              <a:rPr lang="en-GB" sz="1000" b="1" dirty="0"/>
              <a:t>	                  xxx                            xxx                           </a:t>
            </a:r>
            <a:r>
              <a:rPr lang="en-GB" sz="1000" b="1" dirty="0" err="1"/>
              <a:t>xxx</a:t>
            </a:r>
            <a:r>
              <a:rPr lang="en-GB" sz="1000" b="1" dirty="0"/>
              <a:t>               </a:t>
            </a:r>
            <a:r>
              <a:rPr lang="en-GB" sz="1000" b="1" dirty="0" err="1"/>
              <a:t>xxx</a:t>
            </a:r>
            <a:r>
              <a:rPr lang="en-GB" sz="1000" b="1" dirty="0"/>
              <a:t>              xxx </a:t>
            </a:r>
            <a:r>
              <a:rPr lang="en-GB" sz="1000" b="1" dirty="0">
                <a:solidFill>
                  <a:schemeClr val="dk1"/>
                </a:solidFill>
              </a:rPr>
              <a:t>	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54" name="Google Shape;130;p20"/>
          <p:cNvSpPr txBox="1">
            <a:spLocks noGrp="1"/>
          </p:cNvSpPr>
          <p:nvPr>
            <p:ph type="title"/>
          </p:nvPr>
        </p:nvSpPr>
        <p:spPr>
          <a:xfrm>
            <a:off x="311700" y="93150"/>
            <a:ext cx="8520600" cy="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Monthly KPI Cockpit</a:t>
            </a:r>
            <a:endParaRPr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55" name="Google Shape;105;p20"/>
          <p:cNvCxnSpPr>
            <a:cxnSpLocks/>
          </p:cNvCxnSpPr>
          <p:nvPr/>
        </p:nvCxnSpPr>
        <p:spPr>
          <a:xfrm>
            <a:off x="420020" y="1372213"/>
            <a:ext cx="7736101" cy="0"/>
          </a:xfrm>
          <a:prstGeom prst="straightConnector1">
            <a:avLst/>
          </a:prstGeom>
          <a:noFill/>
          <a:ln w="19050" cap="flat" cmpd="sng">
            <a:solidFill>
              <a:srgbClr val="2C436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82;p23">
            <a:extLst>
              <a:ext uri="{FF2B5EF4-FFF2-40B4-BE49-F238E27FC236}">
                <a16:creationId xmlns:a16="http://schemas.microsoft.com/office/drawing/2014/main" id="{5AE55029-5AAC-8CA3-4692-BC2B57FE2EB3}"/>
              </a:ext>
            </a:extLst>
          </p:cNvPr>
          <p:cNvSpPr txBox="1">
            <a:spLocks/>
          </p:cNvSpPr>
          <p:nvPr/>
        </p:nvSpPr>
        <p:spPr>
          <a:xfrm>
            <a:off x="4585693" y="4394933"/>
            <a:ext cx="2304964" cy="28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400"/>
              <a:buFont typeface="Lato"/>
              <a:buNone/>
              <a:defRPr sz="24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GB" sz="1000" b="1" dirty="0">
                <a:solidFill>
                  <a:srgbClr val="666666"/>
                </a:solidFill>
              </a:rPr>
              <a:t>Commentary: KPI Cockpit</a:t>
            </a:r>
          </a:p>
        </p:txBody>
      </p:sp>
      <p:sp>
        <p:nvSpPr>
          <p:cNvPr id="10" name="Google Shape;183;p23">
            <a:extLst>
              <a:ext uri="{FF2B5EF4-FFF2-40B4-BE49-F238E27FC236}">
                <a16:creationId xmlns:a16="http://schemas.microsoft.com/office/drawing/2014/main" id="{CF5F96D4-2838-2FD2-1563-33C59DC61D38}"/>
              </a:ext>
            </a:extLst>
          </p:cNvPr>
          <p:cNvSpPr txBox="1">
            <a:spLocks/>
          </p:cNvSpPr>
          <p:nvPr/>
        </p:nvSpPr>
        <p:spPr>
          <a:xfrm>
            <a:off x="4585693" y="4701149"/>
            <a:ext cx="4498328" cy="43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400"/>
              <a:buFont typeface="Lato"/>
              <a:buNone/>
              <a:defRPr sz="24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15000"/>
              </a:lnSpc>
            </a:pPr>
            <a:r>
              <a:rPr lang="en-GB" sz="1000" dirty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Complete the relevant information  and name your top KPI as well as provide relevant information. </a:t>
            </a:r>
          </a:p>
        </p:txBody>
      </p:sp>
      <p:cxnSp>
        <p:nvCxnSpPr>
          <p:cNvPr id="11" name="Google Shape;184;p23">
            <a:extLst>
              <a:ext uri="{FF2B5EF4-FFF2-40B4-BE49-F238E27FC236}">
                <a16:creationId xmlns:a16="http://schemas.microsoft.com/office/drawing/2014/main" id="{BF18C6D0-208F-DDD1-376E-947603992777}"/>
              </a:ext>
            </a:extLst>
          </p:cNvPr>
          <p:cNvCxnSpPr/>
          <p:nvPr/>
        </p:nvCxnSpPr>
        <p:spPr>
          <a:xfrm>
            <a:off x="4682300" y="4701149"/>
            <a:ext cx="4460700" cy="0"/>
          </a:xfrm>
          <a:prstGeom prst="straightConnector1">
            <a:avLst/>
          </a:prstGeom>
          <a:noFill/>
          <a:ln w="19050" cap="flat" cmpd="sng">
            <a:solidFill>
              <a:srgbClr val="2C4368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5973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93150"/>
            <a:ext cx="8520600" cy="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Risk vs Opportunities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7" name="Google Shape;90;p16"/>
          <p:cNvSpPr txBox="1">
            <a:spLocks noGrp="1"/>
          </p:cNvSpPr>
          <p:nvPr>
            <p:ph type="body" idx="1"/>
          </p:nvPr>
        </p:nvSpPr>
        <p:spPr>
          <a:xfrm>
            <a:off x="311700" y="958830"/>
            <a:ext cx="40005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tx1"/>
                </a:solidFill>
              </a:rPr>
              <a:t>New Risks</a:t>
            </a:r>
            <a:endParaRPr sz="14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tx1"/>
                </a:solidFill>
              </a:rPr>
              <a:t>Risk 1</a:t>
            </a:r>
            <a:endParaRPr sz="1200" b="1"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r>
              <a:rPr lang="en-GB" sz="1200" dirty="0">
                <a:solidFill>
                  <a:schemeClr val="tx1"/>
                </a:solidFill>
              </a:rPr>
              <a:t> Comment</a:t>
            </a:r>
            <a:endParaRPr sz="12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tx1"/>
                </a:solidFill>
              </a:rPr>
              <a:t>Risk 2</a:t>
            </a:r>
            <a:endParaRPr sz="1200" b="1"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1200" dirty="0">
                <a:solidFill>
                  <a:schemeClr val="tx1"/>
                </a:solidFill>
              </a:rPr>
              <a:t>Comment</a:t>
            </a:r>
          </a:p>
          <a:p>
            <a:pPr marL="0" lvl="0" indent="0" algn="l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tx1"/>
                </a:solidFill>
              </a:rPr>
              <a:t>Risk 3</a:t>
            </a:r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r>
              <a:rPr lang="en-GB" sz="1200" dirty="0">
                <a:solidFill>
                  <a:schemeClr val="tx1"/>
                </a:solidFill>
              </a:rPr>
              <a:t>Comment</a:t>
            </a:r>
          </a:p>
          <a:p>
            <a:pPr marL="0" lvl="0" indent="0" algn="l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tx1"/>
                </a:solidFill>
              </a:rPr>
              <a:t>Risk 4</a:t>
            </a:r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r>
              <a:rPr lang="en-GB" sz="1200" dirty="0">
                <a:solidFill>
                  <a:schemeClr val="tx1"/>
                </a:solidFill>
              </a:rPr>
              <a:t>Comment</a:t>
            </a:r>
          </a:p>
          <a:p>
            <a:pPr marL="0" lvl="0" indent="0" algn="l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lang="en-GB" sz="12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</a:endParaRPr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8" name="Google Shape;92;p16"/>
          <p:cNvSpPr txBox="1">
            <a:spLocks/>
          </p:cNvSpPr>
          <p:nvPr/>
        </p:nvSpPr>
        <p:spPr>
          <a:xfrm>
            <a:off x="4890407" y="984106"/>
            <a:ext cx="4000500" cy="4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New Opportunities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None/>
              <a:tabLst/>
              <a:defRPr/>
            </a:pPr>
            <a:r>
              <a:rPr lang="en-GB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Mitigation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1</a:t>
            </a: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Comment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None/>
              <a:tabLst/>
              <a:defRPr/>
            </a:pPr>
            <a:r>
              <a:rPr lang="en-GB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Mitigation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2</a:t>
            </a: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tabLst/>
              <a:defRPr/>
            </a:pPr>
            <a:r>
              <a:rPr kumimoji="0" lang="en-GB" sz="1200" b="0" i="0" u="none" strike="noStrike" kern="0" cap="none" spc="0" normalizeH="0" baseline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Comment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None/>
              <a:tabLst/>
              <a:defRPr/>
            </a:pPr>
            <a:r>
              <a:rPr lang="en-GB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Mitigation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3</a:t>
            </a: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tabLst/>
              <a:defRPr/>
            </a:pPr>
            <a:r>
              <a:rPr lang="en-GB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Comment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None/>
              <a:tabLst/>
              <a:defRPr/>
            </a:pPr>
            <a:r>
              <a:rPr lang="en-GB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Mitigation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3</a:t>
            </a:r>
          </a:p>
          <a:p>
            <a:pPr marL="457200" marR="0" lvl="0" indent="-304800" algn="l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tabLst/>
              <a:defRPr/>
            </a:pPr>
            <a:r>
              <a:rPr lang="en-GB" sz="12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Comment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152400" marR="0" lvl="0" algn="l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" name="Google Shape;105;p20"/>
          <p:cNvCxnSpPr/>
          <p:nvPr/>
        </p:nvCxnSpPr>
        <p:spPr>
          <a:xfrm>
            <a:off x="399000" y="1393663"/>
            <a:ext cx="3561300" cy="0"/>
          </a:xfrm>
          <a:prstGeom prst="straightConnector1">
            <a:avLst/>
          </a:prstGeom>
          <a:noFill/>
          <a:ln w="19050" cap="flat" cmpd="sng">
            <a:solidFill>
              <a:srgbClr val="2C436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05;p20"/>
          <p:cNvCxnSpPr/>
          <p:nvPr/>
        </p:nvCxnSpPr>
        <p:spPr>
          <a:xfrm>
            <a:off x="4963478" y="1392785"/>
            <a:ext cx="3561300" cy="0"/>
          </a:xfrm>
          <a:prstGeom prst="straightConnector1">
            <a:avLst/>
          </a:prstGeom>
          <a:noFill/>
          <a:ln w="19050" cap="flat" cmpd="sng">
            <a:solidFill>
              <a:srgbClr val="2C436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182;p23">
            <a:extLst>
              <a:ext uri="{FF2B5EF4-FFF2-40B4-BE49-F238E27FC236}">
                <a16:creationId xmlns:a16="http://schemas.microsoft.com/office/drawing/2014/main" id="{FDD80099-B5BC-232E-D9F1-6C15181340D7}"/>
              </a:ext>
            </a:extLst>
          </p:cNvPr>
          <p:cNvSpPr txBox="1">
            <a:spLocks/>
          </p:cNvSpPr>
          <p:nvPr/>
        </p:nvSpPr>
        <p:spPr>
          <a:xfrm>
            <a:off x="4585693" y="4447181"/>
            <a:ext cx="2304964" cy="28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400"/>
              <a:buFont typeface="Lato"/>
              <a:buNone/>
              <a:defRPr sz="24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GB" sz="1000" b="1" dirty="0">
                <a:solidFill>
                  <a:srgbClr val="666666"/>
                </a:solidFill>
              </a:rPr>
              <a:t>Commentary: Risks/Mitigation</a:t>
            </a:r>
          </a:p>
        </p:txBody>
      </p:sp>
      <p:sp>
        <p:nvSpPr>
          <p:cNvPr id="9" name="Google Shape;183;p23">
            <a:extLst>
              <a:ext uri="{FF2B5EF4-FFF2-40B4-BE49-F238E27FC236}">
                <a16:creationId xmlns:a16="http://schemas.microsoft.com/office/drawing/2014/main" id="{941E492F-9947-E8E4-680B-203DABBD6583}"/>
              </a:ext>
            </a:extLst>
          </p:cNvPr>
          <p:cNvSpPr txBox="1">
            <a:spLocks/>
          </p:cNvSpPr>
          <p:nvPr/>
        </p:nvSpPr>
        <p:spPr>
          <a:xfrm>
            <a:off x="4582612" y="4672456"/>
            <a:ext cx="4498328" cy="43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400"/>
              <a:buFont typeface="Lato"/>
              <a:buNone/>
              <a:defRPr sz="24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368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2C436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15000"/>
              </a:lnSpc>
            </a:pPr>
            <a:r>
              <a:rPr lang="en-GB" sz="1000" dirty="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Identify evolving top risks and top opportunities for your business during the just ended month. </a:t>
            </a:r>
          </a:p>
        </p:txBody>
      </p:sp>
      <p:cxnSp>
        <p:nvCxnSpPr>
          <p:cNvPr id="10" name="Google Shape;184;p23">
            <a:extLst>
              <a:ext uri="{FF2B5EF4-FFF2-40B4-BE49-F238E27FC236}">
                <a16:creationId xmlns:a16="http://schemas.microsoft.com/office/drawing/2014/main" id="{0CAC65DD-A17B-462A-1710-FBE570CB9197}"/>
              </a:ext>
            </a:extLst>
          </p:cNvPr>
          <p:cNvCxnSpPr/>
          <p:nvPr/>
        </p:nvCxnSpPr>
        <p:spPr>
          <a:xfrm>
            <a:off x="4682300" y="4737067"/>
            <a:ext cx="4460700" cy="0"/>
          </a:xfrm>
          <a:prstGeom prst="straightConnector1">
            <a:avLst/>
          </a:prstGeom>
          <a:noFill/>
          <a:ln w="19050" cap="flat" cmpd="sng">
            <a:solidFill>
              <a:srgbClr val="2C4368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0949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0" y="1500550"/>
            <a:ext cx="9144000" cy="1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/>
              <a:t>Your Business | Presentor Name</a:t>
            </a:r>
            <a:endParaRPr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cero Theme_Title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14509</TotalTime>
  <Words>377</Words>
  <Application>Microsoft Office PowerPoint</Application>
  <PresentationFormat>On-screen Show (16:9)</PresentationFormat>
  <Paragraphs>97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Lato</vt:lpstr>
      <vt:lpstr>Lato Light</vt:lpstr>
      <vt:lpstr>Calibri</vt:lpstr>
      <vt:lpstr>Simple Light</vt:lpstr>
      <vt:lpstr>Cicero Theme_Title Slide</vt:lpstr>
      <vt:lpstr>Startup Name Investor Update Month/Year</vt:lpstr>
      <vt:lpstr>CEO’s Monthly Commentary</vt:lpstr>
      <vt:lpstr>5 Year Road Map</vt:lpstr>
      <vt:lpstr>Highlights / Lowlights for the month</vt:lpstr>
      <vt:lpstr>Monthly KPI Cockpit</vt:lpstr>
      <vt:lpstr>Risk vs Opportunities</vt:lpstr>
      <vt:lpstr>Your Business | Presentor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Meeting Q1 2020</dc:title>
  <dc:creator>User</dc:creator>
  <cp:lastModifiedBy>Tatenda Tawonezvi</cp:lastModifiedBy>
  <cp:revision>64</cp:revision>
  <dcterms:modified xsi:type="dcterms:W3CDTF">2024-09-09T16:20:25Z</dcterms:modified>
</cp:coreProperties>
</file>